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71" r:id="rId1"/>
    <p:sldMasterId id="2147484007"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9" r:id="rId18"/>
    <p:sldId id="280" r:id="rId19"/>
    <p:sldId id="273" r:id="rId20"/>
    <p:sldId id="274" r:id="rId21"/>
    <p:sldId id="275" r:id="rId22"/>
    <p:sldId id="276" r:id="rId23"/>
    <p:sldId id="278" r:id="rId24"/>
    <p:sldId id="281" r:id="rId25"/>
    <p:sldId id="284" r:id="rId26"/>
    <p:sldId id="285" r:id="rId27"/>
    <p:sldId id="286" r:id="rId28"/>
    <p:sldId id="287" r:id="rId29"/>
    <p:sldId id="288" r:id="rId30"/>
    <p:sldId id="290" r:id="rId31"/>
    <p:sldId id="291" r:id="rId32"/>
    <p:sldId id="292" r:id="rId33"/>
    <p:sldId id="293" r:id="rId34"/>
    <p:sldId id="294" r:id="rId35"/>
    <p:sldId id="295" r:id="rId36"/>
    <p:sldId id="296" r:id="rId37"/>
    <p:sldId id="282" r:id="rId38"/>
    <p:sldId id="283" r:id="rId39"/>
  </p:sldIdLst>
  <p:sldSz cx="18288000" cy="10287000"/>
  <p:notesSz cx="6858000" cy="9144000"/>
  <p:embeddedFontLst>
    <p:embeddedFont>
      <p:font typeface="Arimo" panose="020B0604020202020204" charset="0"/>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Helveticish" panose="020B0604020202020204" charset="0"/>
      <p:regular r:id="rId48"/>
    </p:embeddedFont>
    <p:embeddedFont>
      <p:font typeface="Open Sans Light" panose="020B0306030504020204" pitchFamily="34" charset="0"/>
      <p:regular r:id="rId49"/>
      <p:italic r:id="rId50"/>
    </p:embeddedFont>
    <p:embeddedFont>
      <p:font typeface="Open Sans Light Bold" panose="020B0604020202020204" charset="0"/>
      <p:regular r:id="rId51"/>
    </p:embeddedFont>
    <p:embeddedFont>
      <p:font typeface="Open Sans Light Italics"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102" d="100"/>
          <a:sy n="102" d="100"/>
        </p:scale>
        <p:origin x="37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30/11/2021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D0AFCF-035F-44D7-A598-3B17142E29A2}" type="slidenum">
              <a:rPr lang="en-GB" smtClean="0"/>
              <a:t>34</a:t>
            </a:fld>
            <a:endParaRPr lang="en-GB"/>
          </a:p>
        </p:txBody>
      </p:sp>
    </p:spTree>
    <p:extLst>
      <p:ext uri="{BB962C8B-B14F-4D97-AF65-F5344CB8AC3E}">
        <p14:creationId xmlns:p14="http://schemas.microsoft.com/office/powerpoint/2010/main" val="271487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45138-9DC9-4C7C-B214-11A97F78185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11167-8BF3-4FD2-8DB4-EA4D37652C4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675696-EDD2-4389-BD64-5DBFB11D794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6202E-94DF-42E1-833A-8ACA6EA9F1A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F7FEC-DF87-46ED-8A19-1B627CF5E76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09F4-13A9-4D3B-9A41-7C816DE19BE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D224F3-0EC8-40D7-9767-78232262FC95}"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3DE0-ED6E-48F0-9567-0E7C3F176648}"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BC7A1-9B0E-4777-9CF4-4789E92EA9D3}"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950F-4AB4-4808-8195-A7237158009E}"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461F86B-7226-4F8C-A17A-8EC9490BE95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36BB9-7857-4966-BB49-4732421E3D3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F96D362-F1FA-466A-A198-BEA5563D338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82159-870F-4BAE-B642-5CF27909EF7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38FAB-D24F-4BCB-BEE1-06CAB71994F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7C509-6B7F-4477-BA28-7AB9B263A91B}"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E456B-66A3-4134-AF35-E520F4F4289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490F0-1C4C-4E60-986B-46D7B543DDDD}"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47AF5-F10B-4ED6-A5E8-E0F9C879F35D}"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EB86-F25B-4EF2-948D-3E0ED620FF09}"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F77B546-FB8D-4AAE-B395-08EEDBC49456}"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AE3BA41-5E9D-4697-BA4F-2639144C809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4844D9-4527-4987-B141-E9156F22EEBF}"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1A80427-E541-4F43-9665-D8FA20753C5D}"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zone.com/articles/temp-store-and-memory-percent"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stackoverflow.com/questions/7786086/difference-between-pending-messages-and-enqueue-counter-in-active-mq"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bm.com/docs/en/ibm-mq/8.0?topic=application-acknowledgment-modes-jms-sessions" TargetMode="Externa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www.enterpriseintegrationpatterns.com/RequestReplyJmsExample.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ctivemq.apache.org/how-does-activemq-compare-to-artemis"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hyperlink" Target="https://www.openlogic.com/blog/activemq-vs-rabbitmq"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activemq.apache.org/protocols" TargetMode="External"/><Relationship Id="rId5" Type="http://schemas.openxmlformats.org/officeDocument/2006/relationships/hyperlink" Target="https://www.slideshare.net/dejanb/advanced-messaging-with-apache-activemq" TargetMode="External"/><Relationship Id="rId4" Type="http://schemas.openxmlformats.org/officeDocument/2006/relationships/hyperlink" Target="https://github.com/ontiyonke/book-1/blob/master/%5BJAVA%5D%5BActiveMQ%20in%20Action%5D.pd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
        <p:nvSpPr>
          <p:cNvPr id="7" name="Slide Number Placeholder 6">
            <a:extLst>
              <a:ext uri="{FF2B5EF4-FFF2-40B4-BE49-F238E27FC236}">
                <a16:creationId xmlns:a16="http://schemas.microsoft.com/office/drawing/2014/main" id="{84B7BA6F-FDAE-4EEF-94DA-A363BFF2BD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
        <p:nvSpPr>
          <p:cNvPr id="11" name="Slide Number Placeholder 10">
            <a:extLst>
              <a:ext uri="{FF2B5EF4-FFF2-40B4-BE49-F238E27FC236}">
                <a16:creationId xmlns:a16="http://schemas.microsoft.com/office/drawing/2014/main" id="{4674347B-76E9-46C3-AF69-0E999F73105C}"/>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331153" y="3753164"/>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
        <p:nvSpPr>
          <p:cNvPr id="6" name="Slide Number Placeholder 5">
            <a:extLst>
              <a:ext uri="{FF2B5EF4-FFF2-40B4-BE49-F238E27FC236}">
                <a16:creationId xmlns:a16="http://schemas.microsoft.com/office/drawing/2014/main" id="{61126FE0-C58F-44D6-A1DB-432911F126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31CCEB6-7056-4564-9A46-414367628DC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
        <p:nvSpPr>
          <p:cNvPr id="7" name="Slide Number Placeholder 6">
            <a:extLst>
              <a:ext uri="{FF2B5EF4-FFF2-40B4-BE49-F238E27FC236}">
                <a16:creationId xmlns:a16="http://schemas.microsoft.com/office/drawing/2014/main" id="{D46BCDC9-DCC4-4F39-B1A9-69F534241A2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7E8D9EC2-F02A-4615-96A6-FEAD9BEA12A8}"/>
              </a:ext>
            </a:extLst>
          </p:cNvPr>
          <p:cNvSpPr/>
          <p:nvPr/>
        </p:nvSpPr>
        <p:spPr>
          <a:xfrm>
            <a:off x="8630603" y="6896100"/>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517F0A6C-362F-42C5-86E9-42C3E0B77B4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a:solidFill>
            <a:schemeClr val="accent2"/>
          </a:solidFill>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6" name="Rectangle 5">
            <a:extLst>
              <a:ext uri="{FF2B5EF4-FFF2-40B4-BE49-F238E27FC236}">
                <a16:creationId xmlns:a16="http://schemas.microsoft.com/office/drawing/2014/main" id="{D420E347-4D10-4CAC-B3EF-F0E26DEA7806}"/>
              </a:ext>
            </a:extLst>
          </p:cNvPr>
          <p:cNvSpPr/>
          <p:nvPr/>
        </p:nvSpPr>
        <p:spPr>
          <a:xfrm>
            <a:off x="9601200" y="6818235"/>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DC00189D-5D07-478A-9A0B-07099AB5F0B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06B117F2-21DC-4A22-8434-5D042B5028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
        <p:nvSpPr>
          <p:cNvPr id="2" name="Slide Number Placeholder 1">
            <a:extLst>
              <a:ext uri="{FF2B5EF4-FFF2-40B4-BE49-F238E27FC236}">
                <a16:creationId xmlns:a16="http://schemas.microsoft.com/office/drawing/2014/main" id="{C444D148-F230-474A-80B2-624DBAD9915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2A610DA0-8F4B-48B5-88E2-95856482BE33}"/>
              </a:ext>
            </a:extLst>
          </p:cNvPr>
          <p:cNvSpPr/>
          <p:nvPr/>
        </p:nvSpPr>
        <p:spPr>
          <a:xfrm>
            <a:off x="8458200" y="6737016"/>
            <a:ext cx="7848600"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F6BBCDB8-BF2E-4EC0-9DE4-F044316EBD4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382000" y="3086100"/>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40070A95-672B-4425-BBE4-369B2403A03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
        <p:nvSpPr>
          <p:cNvPr id="4" name="Slide Number Placeholder 3">
            <a:extLst>
              <a:ext uri="{FF2B5EF4-FFF2-40B4-BE49-F238E27FC236}">
                <a16:creationId xmlns:a16="http://schemas.microsoft.com/office/drawing/2014/main" id="{6D7B46E3-C172-49AF-B98E-989FE028E736}"/>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9" name="TextBox 8">
            <a:extLst>
              <a:ext uri="{FF2B5EF4-FFF2-40B4-BE49-F238E27FC236}">
                <a16:creationId xmlns:a16="http://schemas.microsoft.com/office/drawing/2014/main" id="{4B620AA6-4BFF-4FA9-875E-F4C2AF96730D}"/>
              </a:ext>
            </a:extLst>
          </p:cNvPr>
          <p:cNvSpPr txBox="1"/>
          <p:nvPr/>
        </p:nvSpPr>
        <p:spPr>
          <a:xfrm>
            <a:off x="7391400" y="9186995"/>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5" name="Slide Number Placeholder 4">
            <a:extLst>
              <a:ext uri="{FF2B5EF4-FFF2-40B4-BE49-F238E27FC236}">
                <a16:creationId xmlns:a16="http://schemas.microsoft.com/office/drawing/2014/main" id="{A4946713-C232-4E8F-B380-26A312BB1E6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96B19C0-4960-4368-8903-158C8FFB1CE2}"/>
              </a:ext>
            </a:extLst>
          </p:cNvPr>
          <p:cNvSpPr txBox="1"/>
          <p:nvPr/>
        </p:nvSpPr>
        <p:spPr>
          <a:xfrm>
            <a:off x="7239000" y="9259652"/>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6" name="Slide Number Placeholder 5">
            <a:extLst>
              <a:ext uri="{FF2B5EF4-FFF2-40B4-BE49-F238E27FC236}">
                <a16:creationId xmlns:a16="http://schemas.microsoft.com/office/drawing/2014/main" id="{A4D066A8-2122-4AD0-9473-C2E311B4936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A38059B-5EEB-4218-9E6C-71501ACD2C49}"/>
              </a:ext>
            </a:extLst>
          </p:cNvPr>
          <p:cNvSpPr txBox="1"/>
          <p:nvPr/>
        </p:nvSpPr>
        <p:spPr>
          <a:xfrm>
            <a:off x="7685532" y="9453955"/>
            <a:ext cx="9144000" cy="369332"/>
          </a:xfrm>
          <a:prstGeom prst="rect">
            <a:avLst/>
          </a:prstGeom>
          <a:noFill/>
        </p:spPr>
        <p:txBody>
          <a:bodyPr wrap="square">
            <a:spAutoFit/>
          </a:bodyPr>
          <a:lstStyle/>
          <a:p>
            <a:r>
              <a:rPr lang="en-GB" i="1" dirty="0"/>
              <a:t>https://itnext.io/all-you-need-to-know-about-activemq-76edb977e6a</a:t>
            </a:r>
          </a:p>
        </p:txBody>
      </p:sp>
      <p:sp>
        <p:nvSpPr>
          <p:cNvPr id="6" name="Slide Number Placeholder 5">
            <a:extLst>
              <a:ext uri="{FF2B5EF4-FFF2-40B4-BE49-F238E27FC236}">
                <a16:creationId xmlns:a16="http://schemas.microsoft.com/office/drawing/2014/main" id="{DC96E151-DC72-45B9-A068-4CBE8AFFAF36}"/>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0D987268-575E-46C2-9C80-B517E2632DA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0" y="-165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
        <p:nvSpPr>
          <p:cNvPr id="2" name="Slide Number Placeholder 1">
            <a:extLst>
              <a:ext uri="{FF2B5EF4-FFF2-40B4-BE49-F238E27FC236}">
                <a16:creationId xmlns:a16="http://schemas.microsoft.com/office/drawing/2014/main" id="{39FD1435-4BA6-44CA-B494-4D9DF1560CA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100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1B3D-0860-4AD5-8410-0FB043B7E631}"/>
              </a:ext>
            </a:extLst>
          </p:cNvPr>
          <p:cNvSpPr txBox="1"/>
          <p:nvPr/>
        </p:nvSpPr>
        <p:spPr>
          <a:xfrm>
            <a:off x="533400" y="647700"/>
            <a:ext cx="9144000" cy="1015663"/>
          </a:xfrm>
          <a:prstGeom prst="rect">
            <a:avLst/>
          </a:prstGeom>
          <a:noFill/>
        </p:spPr>
        <p:txBody>
          <a:bodyPr wrap="square">
            <a:spAutoFit/>
          </a:bodyPr>
          <a:lstStyle/>
          <a:p>
            <a:r>
              <a:rPr lang="en-GB" sz="6000" dirty="0">
                <a:solidFill>
                  <a:srgbClr val="72419A"/>
                </a:solidFill>
                <a:latin typeface="Helveticish"/>
              </a:rPr>
              <a:t>ActiveMQ</a:t>
            </a:r>
            <a:r>
              <a:rPr lang="en-GB" dirty="0"/>
              <a:t> </a:t>
            </a:r>
            <a:r>
              <a:rPr lang="en-GB" sz="6000" dirty="0">
                <a:solidFill>
                  <a:srgbClr val="72419A"/>
                </a:solidFill>
                <a:latin typeface="Helveticish"/>
              </a:rPr>
              <a:t>storage</a:t>
            </a:r>
          </a:p>
        </p:txBody>
      </p:sp>
      <p:sp>
        <p:nvSpPr>
          <p:cNvPr id="4" name="TextBox 3">
            <a:extLst>
              <a:ext uri="{FF2B5EF4-FFF2-40B4-BE49-F238E27FC236}">
                <a16:creationId xmlns:a16="http://schemas.microsoft.com/office/drawing/2014/main" id="{6D03E10D-3523-43E0-AB0E-ABC4ED52795F}"/>
              </a:ext>
            </a:extLst>
          </p:cNvPr>
          <p:cNvSpPr txBox="1"/>
          <p:nvPr/>
        </p:nvSpPr>
        <p:spPr>
          <a:xfrm>
            <a:off x="536713" y="2247900"/>
            <a:ext cx="6248400" cy="4862870"/>
          </a:xfrm>
          <a:prstGeom prst="rect">
            <a:avLst/>
          </a:prstGeom>
          <a:noFill/>
        </p:spPr>
        <p:txBody>
          <a:bodyPr wrap="square" rtlCol="0">
            <a:spAutoFit/>
          </a:bodyPr>
          <a:lstStyle/>
          <a:p>
            <a:r>
              <a:rPr lang="en-GB" sz="2400" b="1" dirty="0">
                <a:solidFill>
                  <a:schemeClr val="tx1">
                    <a:alpha val="60000"/>
                  </a:schemeClr>
                </a:solidFill>
                <a:latin typeface="+mj-lt"/>
              </a:rPr>
              <a:t>Store</a:t>
            </a:r>
          </a:p>
          <a:p>
            <a:pPr lvl="1"/>
            <a:r>
              <a:rPr lang="en-GB" sz="2400" dirty="0">
                <a:solidFill>
                  <a:schemeClr val="tx1">
                    <a:alpha val="60000"/>
                  </a:schemeClr>
                </a:solidFill>
                <a:latin typeface="+mj-lt"/>
              </a:rPr>
              <a:t>% of assigned disk space that has been used up to store persistent messages (</a:t>
            </a:r>
            <a:r>
              <a:rPr lang="en-GB" sz="2400" dirty="0" err="1">
                <a:solidFill>
                  <a:schemeClr val="tx1">
                    <a:alpha val="60000"/>
                  </a:schemeClr>
                </a:solidFill>
                <a:latin typeface="+mj-lt"/>
              </a:rPr>
              <a:t>KahaDB</a:t>
            </a:r>
            <a:r>
              <a:rPr lang="en-GB" sz="2400" dirty="0">
                <a:solidFill>
                  <a:schemeClr val="tx1">
                    <a:alpha val="60000"/>
                  </a:schemeClr>
                </a:solidFill>
                <a:latin typeface="+mj-lt"/>
              </a:rPr>
              <a:t>)</a:t>
            </a:r>
          </a:p>
          <a:p>
            <a:r>
              <a:rPr lang="en-GB" sz="2400" b="1" dirty="0">
                <a:solidFill>
                  <a:schemeClr val="tx1">
                    <a:alpha val="60000"/>
                  </a:schemeClr>
                </a:solidFill>
                <a:latin typeface="+mj-lt"/>
              </a:rPr>
              <a:t>Temp</a:t>
            </a:r>
          </a:p>
          <a:p>
            <a:pPr lvl="1"/>
            <a:r>
              <a:rPr lang="en-GB" sz="2400" dirty="0">
                <a:solidFill>
                  <a:schemeClr val="tx1">
                    <a:alpha val="60000"/>
                  </a:schemeClr>
                </a:solidFill>
                <a:latin typeface="+mj-lt"/>
              </a:rPr>
              <a:t>Assigned of disk storage space % </a:t>
            </a:r>
          </a:p>
          <a:p>
            <a:pPr lvl="1"/>
            <a:r>
              <a:rPr lang="en-GB" sz="2400" dirty="0">
                <a:solidFill>
                  <a:schemeClr val="tx1">
                    <a:alpha val="60000"/>
                  </a:schemeClr>
                </a:solidFill>
                <a:latin typeface="+mj-lt"/>
              </a:rPr>
              <a:t>Is used to store non-persistent messages</a:t>
            </a:r>
          </a:p>
          <a:p>
            <a:r>
              <a:rPr lang="en-GB" sz="2400" b="1" dirty="0">
                <a:solidFill>
                  <a:schemeClr val="tx1">
                    <a:alpha val="60000"/>
                  </a:schemeClr>
                </a:solidFill>
                <a:latin typeface="+mj-lt"/>
              </a:rPr>
              <a:t>Memory</a:t>
            </a:r>
          </a:p>
          <a:p>
            <a:pPr lvl="1"/>
            <a:r>
              <a:rPr lang="en-GB" sz="2400" dirty="0">
                <a:solidFill>
                  <a:schemeClr val="tx1">
                    <a:alpha val="60000"/>
                  </a:schemeClr>
                </a:solidFill>
                <a:latin typeface="+mj-lt"/>
              </a:rPr>
              <a:t>Amount of memory assigned to the broker to keep track of destinations. </a:t>
            </a:r>
          </a:p>
          <a:p>
            <a:pPr lvl="1"/>
            <a:r>
              <a:rPr lang="en-GB" sz="2400" dirty="0">
                <a:solidFill>
                  <a:schemeClr val="tx1">
                    <a:alpha val="60000"/>
                  </a:schemeClr>
                </a:solidFill>
                <a:latin typeface="+mj-lt"/>
              </a:rPr>
              <a:t>Rule of thumb: </a:t>
            </a:r>
            <a:r>
              <a:rPr lang="en-GB" sz="2400">
                <a:solidFill>
                  <a:schemeClr val="tx1">
                    <a:alpha val="60000"/>
                  </a:schemeClr>
                </a:solidFill>
                <a:latin typeface="+mj-lt"/>
              </a:rPr>
              <a:t>less than JVM </a:t>
            </a:r>
            <a:r>
              <a:rPr lang="en-GB" sz="2400" dirty="0">
                <a:solidFill>
                  <a:schemeClr val="tx1">
                    <a:alpha val="60000"/>
                  </a:schemeClr>
                </a:solidFill>
                <a:latin typeface="+mj-lt"/>
              </a:rPr>
              <a:t>heap size</a:t>
            </a:r>
            <a:endParaRPr lang="hr-HR" sz="2400" dirty="0">
              <a:solidFill>
                <a:schemeClr val="tx1">
                  <a:alpha val="60000"/>
                </a:schemeClr>
              </a:solidFill>
              <a:latin typeface="+mj-lt"/>
            </a:endParaRPr>
          </a:p>
          <a:p>
            <a:pPr lvl="1" algn="r"/>
            <a:r>
              <a:rPr lang="en-GB" sz="2400" dirty="0">
                <a:solidFill>
                  <a:schemeClr val="tx1">
                    <a:alpha val="60000"/>
                  </a:schemeClr>
                </a:solidFill>
              </a:rPr>
              <a:t>								</a:t>
            </a:r>
            <a:r>
              <a:rPr lang="en-GB" sz="2400" i="1" dirty="0">
                <a:solidFill>
                  <a:schemeClr val="tx1">
                    <a:alpha val="60000"/>
                  </a:schemeClr>
                </a:solidFill>
              </a:rPr>
              <a:t>Source: </a:t>
            </a:r>
            <a:r>
              <a:rPr lang="en-GB" sz="2400" i="1" dirty="0" err="1">
                <a:solidFill>
                  <a:schemeClr val="tx1">
                    <a:alpha val="60000"/>
                  </a:schemeClr>
                </a:solidFill>
                <a:hlinkClick r:id="rId2">
                  <a:extLst>
                    <a:ext uri="{A12FA001-AC4F-418D-AE19-62706E023703}">
                      <ahyp:hlinkClr xmlns:ahyp="http://schemas.microsoft.com/office/drawing/2018/hyperlinkcolor" val="tx"/>
                    </a:ext>
                  </a:extLst>
                </a:hlinkClick>
              </a:rPr>
              <a:t>DZone</a:t>
            </a:r>
            <a:endParaRPr lang="en-GB" sz="2400" i="1" dirty="0">
              <a:solidFill>
                <a:schemeClr val="tx1">
                  <a:alpha val="60000"/>
                </a:schemeClr>
              </a:solidFill>
            </a:endParaRPr>
          </a:p>
          <a:p>
            <a:pPr lvl="1"/>
            <a:endParaRPr lang="en-GB" sz="1100" dirty="0">
              <a:solidFill>
                <a:schemeClr val="tx1">
                  <a:alpha val="60000"/>
                </a:schemeClr>
              </a:solidFill>
            </a:endParaRPr>
          </a:p>
          <a:p>
            <a:pPr marL="457200" lvl="1" indent="0">
              <a:buNone/>
            </a:pPr>
            <a:r>
              <a:rPr lang="en-GB" sz="1100" dirty="0">
                <a:solidFill>
                  <a:schemeClr val="tx1">
                    <a:alpha val="60000"/>
                  </a:schemeClr>
                </a:solidFill>
              </a:rPr>
              <a:t>		</a:t>
            </a:r>
            <a:endParaRPr lang="en-GB" dirty="0"/>
          </a:p>
        </p:txBody>
      </p:sp>
      <p:pic>
        <p:nvPicPr>
          <p:cNvPr id="5" name="Picture 4">
            <a:extLst>
              <a:ext uri="{FF2B5EF4-FFF2-40B4-BE49-F238E27FC236}">
                <a16:creationId xmlns:a16="http://schemas.microsoft.com/office/drawing/2014/main" id="{72222E94-FFA8-4181-BCDE-6045F42F71F2}"/>
              </a:ext>
            </a:extLst>
          </p:cNvPr>
          <p:cNvPicPr>
            <a:picLocks noChangeAspect="1"/>
          </p:cNvPicPr>
          <p:nvPr/>
        </p:nvPicPr>
        <p:blipFill>
          <a:blip r:embed="rId3"/>
          <a:stretch>
            <a:fillRect/>
          </a:stretch>
        </p:blipFill>
        <p:spPr>
          <a:xfrm>
            <a:off x="8294565" y="2628900"/>
            <a:ext cx="8621835" cy="3685833"/>
          </a:xfrm>
          <a:prstGeom prst="rect">
            <a:avLst/>
          </a:prstGeom>
        </p:spPr>
      </p:pic>
      <p:pic>
        <p:nvPicPr>
          <p:cNvPr id="6" name="Picture 5">
            <a:extLst>
              <a:ext uri="{FF2B5EF4-FFF2-40B4-BE49-F238E27FC236}">
                <a16:creationId xmlns:a16="http://schemas.microsoft.com/office/drawing/2014/main" id="{962F0FF2-1E76-4029-AF3E-307318F1C28A}"/>
              </a:ext>
            </a:extLst>
          </p:cNvPr>
          <p:cNvPicPr>
            <a:picLocks noChangeAspect="1"/>
          </p:cNvPicPr>
          <p:nvPr/>
        </p:nvPicPr>
        <p:blipFill>
          <a:blip r:embed="rId4"/>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67401415-356A-4756-A6AF-B6DF19F9E1EC}"/>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995876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D1976-FD8F-48C4-A050-E069A6392035}"/>
              </a:ext>
            </a:extLst>
          </p:cNvPr>
          <p:cNvSpPr txBox="1"/>
          <p:nvPr/>
        </p:nvSpPr>
        <p:spPr>
          <a:xfrm>
            <a:off x="4191000" y="571500"/>
            <a:ext cx="13106400" cy="1015663"/>
          </a:xfrm>
          <a:prstGeom prst="rect">
            <a:avLst/>
          </a:prstGeom>
          <a:noFill/>
        </p:spPr>
        <p:txBody>
          <a:bodyPr wrap="square" rtlCol="0">
            <a:spAutoFit/>
          </a:bodyPr>
          <a:lstStyle/>
          <a:p>
            <a:r>
              <a:rPr lang="en-GB" sz="6000" dirty="0">
                <a:solidFill>
                  <a:srgbClr val="72419A"/>
                </a:solidFill>
                <a:latin typeface="Helveticish"/>
              </a:rPr>
              <a:t>What the columns mean</a:t>
            </a:r>
          </a:p>
        </p:txBody>
      </p:sp>
      <p:pic>
        <p:nvPicPr>
          <p:cNvPr id="3" name="Picture 2">
            <a:extLst>
              <a:ext uri="{FF2B5EF4-FFF2-40B4-BE49-F238E27FC236}">
                <a16:creationId xmlns:a16="http://schemas.microsoft.com/office/drawing/2014/main" id="{9931B8D6-B7CF-47B1-9A18-221DB011AF2B}"/>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TextBox 4">
            <a:extLst>
              <a:ext uri="{FF2B5EF4-FFF2-40B4-BE49-F238E27FC236}">
                <a16:creationId xmlns:a16="http://schemas.microsoft.com/office/drawing/2014/main" id="{712F8E1D-40BF-44DF-8626-A0EE9413646B}"/>
              </a:ext>
            </a:extLst>
          </p:cNvPr>
          <p:cNvSpPr txBox="1"/>
          <p:nvPr/>
        </p:nvSpPr>
        <p:spPr>
          <a:xfrm>
            <a:off x="609600" y="2171700"/>
            <a:ext cx="16002000" cy="6463308"/>
          </a:xfrm>
          <a:prstGeom prst="rect">
            <a:avLst/>
          </a:prstGeom>
          <a:noFill/>
        </p:spPr>
        <p:txBody>
          <a:bodyPr wrap="square">
            <a:spAutoFit/>
          </a:bodyPr>
          <a:lstStyle/>
          <a:p>
            <a:pPr marL="285750" indent="-285750">
              <a:buFont typeface="Arial" panose="020B0604020202020204" pitchFamily="34" charset="0"/>
              <a:buChar char="•"/>
            </a:pPr>
            <a:r>
              <a:rPr lang="en-GB" sz="4000" b="1" dirty="0"/>
              <a:t>Pending messages </a:t>
            </a:r>
            <a:r>
              <a:rPr lang="en-GB" sz="4000" dirty="0"/>
              <a:t>– Number of currently messages waiting to be delivered</a:t>
            </a:r>
          </a:p>
          <a:p>
            <a:pPr marL="285750" indent="-285750">
              <a:buFont typeface="Arial" panose="020B0604020202020204" pitchFamily="34" charset="0"/>
              <a:buChar char="•"/>
            </a:pPr>
            <a:r>
              <a:rPr lang="en-GB" sz="4000" b="1" dirty="0"/>
              <a:t>Enqueued messages</a:t>
            </a:r>
            <a:r>
              <a:rPr lang="en-GB" sz="4000" dirty="0"/>
              <a:t> – Number of messages waiting to be processed since the last reset.</a:t>
            </a:r>
          </a:p>
          <a:p>
            <a:pPr marL="285750" indent="-285750">
              <a:buFont typeface="Arial" panose="020B0604020202020204" pitchFamily="34" charset="0"/>
              <a:buChar char="•"/>
            </a:pPr>
            <a:r>
              <a:rPr lang="en-GB" sz="4000" b="1" dirty="0"/>
              <a:t>Dequeued messages – </a:t>
            </a:r>
            <a:r>
              <a:rPr lang="en-GB" sz="4000" dirty="0"/>
              <a:t>Delivered messages to their consumers. </a:t>
            </a:r>
          </a:p>
          <a:p>
            <a:pPr marL="285750" indent="-285750">
              <a:buFont typeface="Arial" panose="020B0604020202020204" pitchFamily="34" charset="0"/>
              <a:buChar char="•"/>
            </a:pPr>
            <a:endParaRPr lang="en-GB" sz="4000" b="1" dirty="0"/>
          </a:p>
          <a:p>
            <a:pPr marL="285750" indent="-285750">
              <a:buFont typeface="Arial" panose="020B0604020202020204" pitchFamily="34" charset="0"/>
              <a:buChar char="•"/>
            </a:pPr>
            <a:r>
              <a:rPr lang="en-GB" sz="4000" b="1" dirty="0" err="1"/>
              <a:t>Equeued</a:t>
            </a:r>
            <a:r>
              <a:rPr lang="en-GB" sz="4000" b="1" dirty="0"/>
              <a:t> != Dequeued.</a:t>
            </a:r>
            <a:endParaRPr lang="hr-HR" sz="4000" b="1" dirty="0"/>
          </a:p>
          <a:p>
            <a:pPr marL="285750" indent="-285750">
              <a:buFont typeface="Arial" panose="020B0604020202020204" pitchFamily="34" charset="0"/>
              <a:buChar char="•"/>
            </a:pPr>
            <a:endParaRPr lang="hr-HR" sz="4000" b="1" dirty="0"/>
          </a:p>
          <a:p>
            <a:pPr marL="285750" indent="-285750">
              <a:buFont typeface="Arial" panose="020B0604020202020204" pitchFamily="34" charset="0"/>
              <a:buChar char="•"/>
            </a:pPr>
            <a:endParaRPr lang="hr-HR" sz="4000" b="1" dirty="0"/>
          </a:p>
          <a:p>
            <a:pPr algn="r"/>
            <a:r>
              <a:rPr lang="hr-HR" sz="4000" b="1" dirty="0"/>
              <a:t>												</a:t>
            </a:r>
            <a:r>
              <a:rPr lang="en-GB" sz="2400" i="1" dirty="0"/>
              <a:t>Source: </a:t>
            </a:r>
            <a:r>
              <a:rPr lang="en-GB" sz="2400" i="1" dirty="0" err="1">
                <a:hlinkClick r:id="rId3"/>
              </a:rPr>
              <a:t>stackoverflow</a:t>
            </a:r>
            <a:endParaRPr lang="en-GB" sz="2400" i="1" dirty="0"/>
          </a:p>
          <a:p>
            <a:endParaRPr lang="en-GB" sz="4000" b="1" dirty="0"/>
          </a:p>
        </p:txBody>
      </p:sp>
      <p:sp>
        <p:nvSpPr>
          <p:cNvPr id="6" name="Slide Number Placeholder 5">
            <a:extLst>
              <a:ext uri="{FF2B5EF4-FFF2-40B4-BE49-F238E27FC236}">
                <a16:creationId xmlns:a16="http://schemas.microsoft.com/office/drawing/2014/main" id="{4886DBE4-BD13-4480-B474-0CC20D0E7439}"/>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383677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FF623-254C-452D-B611-1A22F43FE45D}"/>
              </a:ext>
            </a:extLst>
          </p:cNvPr>
          <p:cNvSpPr txBox="1"/>
          <p:nvPr/>
        </p:nvSpPr>
        <p:spPr>
          <a:xfrm>
            <a:off x="914510" y="2302001"/>
            <a:ext cx="5258241" cy="5678128"/>
          </a:xfrm>
          <a:prstGeom prst="rect">
            <a:avLst/>
          </a:prstGeom>
        </p:spPr>
        <p:txBody>
          <a:bodyPr vert="horz" lIns="91440" tIns="45720" rIns="91440" bIns="45720" rtlCol="0">
            <a:normAutofit/>
          </a:bodyPr>
          <a:lstStyle/>
          <a:p>
            <a:pPr>
              <a:lnSpc>
                <a:spcPts val="7279"/>
              </a:lnSpc>
              <a:spcAft>
                <a:spcPts val="600"/>
              </a:spcAft>
            </a:pPr>
            <a:r>
              <a:rPr lang="en-US" sz="5199" dirty="0">
                <a:solidFill>
                  <a:srgbClr val="79942E"/>
                </a:solidFill>
                <a:latin typeface="Helveticish"/>
              </a:rPr>
              <a:t>How to send a message with JMS</a:t>
            </a: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D1E315B-6E21-4E3F-8A70-53D6FFE5F7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931463" y="1211389"/>
            <a:ext cx="5383655" cy="7859352"/>
          </a:xfrm>
          <a:prstGeom prst="rect">
            <a:avLst/>
          </a:prstGeom>
          <a:effectLst/>
        </p:spPr>
      </p:pic>
      <p:pic>
        <p:nvPicPr>
          <p:cNvPr id="6" name="Picture 5">
            <a:extLst>
              <a:ext uri="{FF2B5EF4-FFF2-40B4-BE49-F238E27FC236}">
                <a16:creationId xmlns:a16="http://schemas.microsoft.com/office/drawing/2014/main" id="{A1270B25-4681-4E28-8CFD-C05F8BADA81F}"/>
              </a:ext>
            </a:extLst>
          </p:cNvPr>
          <p:cNvPicPr>
            <a:picLocks noChangeAspect="1"/>
          </p:cNvPicPr>
          <p:nvPr/>
        </p:nvPicPr>
        <p:blipFill>
          <a:blip r:embed="rId3"/>
          <a:stretch>
            <a:fillRect/>
          </a:stretch>
        </p:blipFill>
        <p:spPr>
          <a:xfrm>
            <a:off x="0" y="8378190"/>
            <a:ext cx="1809750" cy="1809750"/>
          </a:xfrm>
          <a:prstGeom prst="rect">
            <a:avLst/>
          </a:prstGeom>
        </p:spPr>
      </p:pic>
      <p:sp>
        <p:nvSpPr>
          <p:cNvPr id="4" name="Slide Number Placeholder 3">
            <a:extLst>
              <a:ext uri="{FF2B5EF4-FFF2-40B4-BE49-F238E27FC236}">
                <a16:creationId xmlns:a16="http://schemas.microsoft.com/office/drawing/2014/main" id="{5FFAEED6-99CA-40BC-98B0-AE6013F2B030}"/>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56534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41DF7-9D3F-483F-AA4E-FF17926DE1D9}"/>
              </a:ext>
            </a:extLst>
          </p:cNvPr>
          <p:cNvSpPr txBox="1"/>
          <p:nvPr/>
        </p:nvSpPr>
        <p:spPr>
          <a:xfrm>
            <a:off x="7543800" y="876300"/>
            <a:ext cx="9144000" cy="8320226"/>
          </a:xfrm>
          <a:prstGeom prst="rect">
            <a:avLst/>
          </a:prstGeom>
          <a:noFill/>
        </p:spPr>
        <p:txBody>
          <a:bodyPr wrap="square">
            <a:spAutoFit/>
          </a:bodyPr>
          <a:lstStyle/>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AUTO_ACKNOWLEDGE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automatically acknowledges each message received by the application.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messages are delivered synchronously to the application, the session acknowledges receipt of a message every time a Receive call completes successfully. If messages are delivered asynchronously, the session acknowledges receipt of a message every time a call to the </a:t>
            </a:r>
            <a:r>
              <a:rPr lang="en-GB" sz="1800" dirty="0" err="1">
                <a:effectLst/>
                <a:latin typeface="Arial" panose="020B0604020202020204" pitchFamily="34" charset="0"/>
                <a:ea typeface="Times New Roman" panose="02020603050405020304" pitchFamily="18" charset="0"/>
                <a:cs typeface="Arial" panose="020B0604020202020204" pitchFamily="34" charset="0"/>
              </a:rPr>
              <a:t>onMessage</a:t>
            </a:r>
            <a:r>
              <a:rPr lang="en-GB" sz="1800" dirty="0">
                <a:effectLst/>
                <a:latin typeface="Arial" panose="020B0604020202020204" pitchFamily="34" charset="0"/>
                <a:ea typeface="Times New Roman" panose="02020603050405020304" pitchFamily="18" charset="0"/>
                <a:cs typeface="Arial" panose="020B0604020202020204" pitchFamily="34" charset="0"/>
              </a:rPr>
              <a:t>() method of a message listener completes successfully.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the application receives a message successfully, but a failure prevents acknowledgment from occurring, the message becomes available for delivery again. The application must therefore be able to handle a message that is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DUPS_OK_ACKNOWLEDGE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acknowledges the messages received by the application at times it selects.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Using this acknowledgment mode reduces the amount of work the session must do, but a failure that prevents message acknowledgment might result in more than one message becoming available for delivery again. The application must therefore be able to handle messages that are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CLIENT_ACKNOWLEDGE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acknowledges the messages it receives by calling the Acknowledge method of the Message class.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can acknowledge the receipt of each message individually, or it can receive a batch of messages and call the Acknowledge method only for the last message it receives. When the Acknowledge method is called all messages received since the last time the method was called are acknowledged.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GB" sz="1800" dirty="0"/>
              <a:t>Source: </a:t>
            </a:r>
            <a:r>
              <a:rPr lang="en-GB" sz="1800" dirty="0">
                <a:hlinkClick r:id="rId2"/>
              </a:rPr>
              <a:t>Ibm.com</a:t>
            </a:r>
            <a:endParaRPr lang="en-GB" sz="1800" dirty="0"/>
          </a:p>
        </p:txBody>
      </p:sp>
      <p:sp>
        <p:nvSpPr>
          <p:cNvPr id="5" name="TextBox 4">
            <a:extLst>
              <a:ext uri="{FF2B5EF4-FFF2-40B4-BE49-F238E27FC236}">
                <a16:creationId xmlns:a16="http://schemas.microsoft.com/office/drawing/2014/main" id="{7A0AB0F0-763F-49DF-B2E2-E6C02F8679BA}"/>
              </a:ext>
            </a:extLst>
          </p:cNvPr>
          <p:cNvSpPr txBox="1"/>
          <p:nvPr/>
        </p:nvSpPr>
        <p:spPr>
          <a:xfrm>
            <a:off x="685800" y="1181100"/>
            <a:ext cx="5791200" cy="2492605"/>
          </a:xfrm>
          <a:prstGeom prst="rect">
            <a:avLst/>
          </a:prstGeom>
          <a:noFill/>
        </p:spPr>
        <p:txBody>
          <a:bodyPr wrap="square">
            <a:spAutoFit/>
          </a:bodyPr>
          <a:lstStyle/>
          <a:p>
            <a:r>
              <a:rPr lang="en-GB" sz="5199" dirty="0">
                <a:solidFill>
                  <a:srgbClr val="79942E"/>
                </a:solidFill>
                <a:latin typeface="Helveticish"/>
              </a:rPr>
              <a:t>JMS Sessions Acknowledgment</a:t>
            </a:r>
            <a:r>
              <a:rPr lang="en-GB" sz="1800" dirty="0">
                <a:solidFill>
                  <a:srgbClr val="00B050"/>
                </a:solidFill>
                <a:latin typeface="+mn-lt"/>
              </a:rPr>
              <a:t> </a:t>
            </a:r>
            <a:r>
              <a:rPr lang="en-GB" sz="5199" dirty="0">
                <a:solidFill>
                  <a:srgbClr val="79942E"/>
                </a:solidFill>
                <a:latin typeface="Helveticish"/>
              </a:rPr>
              <a:t>modes</a:t>
            </a:r>
            <a:r>
              <a:rPr lang="en-GB" sz="1800" dirty="0">
                <a:solidFill>
                  <a:srgbClr val="00B050"/>
                </a:solidFill>
                <a:latin typeface="+mn-lt"/>
              </a:rPr>
              <a:t> </a:t>
            </a:r>
            <a:endParaRPr lang="en-GB" dirty="0">
              <a:solidFill>
                <a:srgbClr val="00B050"/>
              </a:solidFill>
            </a:endParaRPr>
          </a:p>
        </p:txBody>
      </p:sp>
      <p:pic>
        <p:nvPicPr>
          <p:cNvPr id="6" name="Picture 5">
            <a:extLst>
              <a:ext uri="{FF2B5EF4-FFF2-40B4-BE49-F238E27FC236}">
                <a16:creationId xmlns:a16="http://schemas.microsoft.com/office/drawing/2014/main" id="{8B352057-D889-46A7-8C99-70499D5D269B}"/>
              </a:ext>
            </a:extLst>
          </p:cNvPr>
          <p:cNvPicPr>
            <a:picLocks noChangeAspect="1"/>
          </p:cNvPicPr>
          <p:nvPr/>
        </p:nvPicPr>
        <p:blipFill>
          <a:blip r:embed="rId3"/>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33A83E88-D522-4DBF-B5A0-23A02497565D}"/>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95349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32B-8E45-4C63-8DBD-F23E49A08A1D}"/>
              </a:ext>
            </a:extLst>
          </p:cNvPr>
          <p:cNvSpPr>
            <a:spLocks noGrp="1"/>
          </p:cNvSpPr>
          <p:nvPr>
            <p:ph type="title"/>
          </p:nvPr>
        </p:nvSpPr>
        <p:spPr/>
        <p:txBody>
          <a:bodyPr>
            <a:normAutofit/>
          </a:bodyPr>
          <a:lstStyle/>
          <a:p>
            <a:pPr defTabSz="914400"/>
            <a:r>
              <a:rPr lang="en-GB" sz="5199" dirty="0">
                <a:solidFill>
                  <a:srgbClr val="79942E"/>
                </a:solidFill>
                <a:latin typeface="Helveticish"/>
                <a:ea typeface="+mn-ea"/>
                <a:cs typeface="+mn-cs"/>
              </a:rPr>
              <a:t>What happens when a message is Acknowledged?</a:t>
            </a:r>
          </a:p>
        </p:txBody>
      </p:sp>
      <p:sp>
        <p:nvSpPr>
          <p:cNvPr id="3" name="Content Placeholder 2">
            <a:extLst>
              <a:ext uri="{FF2B5EF4-FFF2-40B4-BE49-F238E27FC236}">
                <a16:creationId xmlns:a16="http://schemas.microsoft.com/office/drawing/2014/main" id="{978B66FF-5503-448B-BA39-D3A04A2F456A}"/>
              </a:ext>
            </a:extLst>
          </p:cNvPr>
          <p:cNvSpPr>
            <a:spLocks noGrp="1"/>
          </p:cNvSpPr>
          <p:nvPr>
            <p:ph idx="1"/>
          </p:nvPr>
        </p:nvSpPr>
        <p:spPr>
          <a:xfrm>
            <a:off x="1277178" y="2171700"/>
            <a:ext cx="15773400" cy="6527007"/>
          </a:xfrm>
        </p:spPr>
        <p:txBody>
          <a:bodyPr/>
          <a:lstStyle/>
          <a:p>
            <a:pPr marL="0" indent="0">
              <a:buNone/>
            </a:pPr>
            <a:endParaRPr lang="en-GB" dirty="0"/>
          </a:p>
          <a:p>
            <a:r>
              <a:rPr lang="en-GB" dirty="0"/>
              <a:t>Once the broker receives signal that a message has been acknowledged it removes it from the persistence storage unit (</a:t>
            </a:r>
            <a:r>
              <a:rPr lang="en-GB" dirty="0" err="1"/>
              <a:t>KahaDB</a:t>
            </a:r>
            <a:r>
              <a:rPr lang="en-GB" dirty="0"/>
              <a:t>)</a:t>
            </a:r>
          </a:p>
        </p:txBody>
      </p:sp>
      <p:pic>
        <p:nvPicPr>
          <p:cNvPr id="4" name="Picture 3">
            <a:extLst>
              <a:ext uri="{FF2B5EF4-FFF2-40B4-BE49-F238E27FC236}">
                <a16:creationId xmlns:a16="http://schemas.microsoft.com/office/drawing/2014/main" id="{732EAD27-153A-4F5A-B02C-02CA1F56BC58}"/>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95C415C6-CFFA-4B93-9818-BF4FF7D0E1E9}"/>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95842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521701"/>
            <a:ext cx="13245207" cy="1310743"/>
          </a:xfrm>
          <a:prstGeom prst="rect">
            <a:avLst/>
          </a:prstGeom>
        </p:spPr>
        <p:txBody>
          <a:bodyPr lIns="0" tIns="0" rIns="0" bIns="0" rtlCol="0" anchor="t">
            <a:spAutoFit/>
          </a:bodyPr>
          <a:lstStyle/>
          <a:p>
            <a:pPr algn="ctr">
              <a:lnSpc>
                <a:spcPts val="11200"/>
              </a:lnSpc>
            </a:pPr>
            <a:r>
              <a:rPr lang="en-US" sz="8000" dirty="0">
                <a:solidFill>
                  <a:srgbClr val="3E489F"/>
                </a:solidFill>
                <a:latin typeface="Helveticish"/>
              </a:rPr>
              <a:t>Introduction:</a:t>
            </a:r>
          </a:p>
        </p:txBody>
      </p:sp>
      <p:sp>
        <p:nvSpPr>
          <p:cNvPr id="3" name="TextBox 3"/>
          <p:cNvSpPr txBox="1"/>
          <p:nvPr/>
        </p:nvSpPr>
        <p:spPr>
          <a:xfrm>
            <a:off x="304800" y="2394189"/>
            <a:ext cx="10126243" cy="5498621"/>
          </a:xfrm>
          <a:prstGeom prst="rect">
            <a:avLst/>
          </a:prstGeom>
        </p:spPr>
        <p:txBody>
          <a:bodyPr wrap="square" lIns="0" tIns="0" rIns="0" bIns="0" rtlCol="0" anchor="t">
            <a:spAutoFit/>
          </a:bodyPr>
          <a:lstStyle/>
          <a:p>
            <a:pPr marL="881379" lvl="1" indent="-514350">
              <a:lnSpc>
                <a:spcPts val="4759"/>
              </a:lnSpc>
              <a:buFont typeface="+mj-lt"/>
              <a:buAutoNum type="arabicPeriod"/>
            </a:pPr>
            <a:r>
              <a:rPr lang="hr-HR" sz="3399" dirty="0">
                <a:solidFill>
                  <a:srgbClr val="3E489F"/>
                </a:solidFill>
                <a:latin typeface="Open Sans Light"/>
              </a:rPr>
              <a:t>Presentation</a:t>
            </a:r>
          </a:p>
          <a:p>
            <a:pPr marL="1191259" lvl="2" indent="-367030">
              <a:lnSpc>
                <a:spcPts val="4759"/>
              </a:lnSpc>
              <a:buFont typeface="Arial"/>
              <a:buChar char="•"/>
            </a:pPr>
            <a:r>
              <a:rPr lang="en-US" sz="3399" dirty="0">
                <a:solidFill>
                  <a:srgbClr val="000000"/>
                </a:solidFill>
                <a:latin typeface="Open Sans Light"/>
              </a:rPr>
              <a:t>What is ActiveMQ</a:t>
            </a:r>
          </a:p>
          <a:p>
            <a:pPr marL="1191259" lvl="2" indent="-367030">
              <a:lnSpc>
                <a:spcPts val="4759"/>
              </a:lnSpc>
              <a:buFont typeface="Arial"/>
              <a:buChar char="•"/>
            </a:pPr>
            <a:r>
              <a:rPr lang="en-US" sz="3399" dirty="0">
                <a:solidFill>
                  <a:srgbClr val="000000"/>
                </a:solidFill>
                <a:latin typeface="Open Sans Light"/>
              </a:rPr>
              <a:t>When to use </a:t>
            </a:r>
          </a:p>
          <a:p>
            <a:pPr marL="1191259" lvl="2" indent="-367030">
              <a:lnSpc>
                <a:spcPts val="4759"/>
              </a:lnSpc>
              <a:buFont typeface="Arial"/>
              <a:buChar char="•"/>
            </a:pPr>
            <a:r>
              <a:rPr lang="en-US" sz="3399" dirty="0">
                <a:solidFill>
                  <a:srgbClr val="000000"/>
                </a:solidFill>
                <a:latin typeface="Open Sans Light"/>
              </a:rPr>
              <a:t>Java messaging service</a:t>
            </a:r>
            <a:endParaRPr lang="hr-HR" sz="3399" dirty="0">
              <a:solidFill>
                <a:srgbClr val="000000"/>
              </a:solidFill>
              <a:latin typeface="Open Sans Light"/>
            </a:endParaRPr>
          </a:p>
          <a:p>
            <a:pPr marL="1191259" lvl="2" indent="-367030">
              <a:lnSpc>
                <a:spcPts val="4759"/>
              </a:lnSpc>
              <a:buFont typeface="Arial"/>
              <a:buChar char="•"/>
            </a:pPr>
            <a:r>
              <a:rPr lang="hr-HR" sz="3399" dirty="0">
                <a:solidFill>
                  <a:srgbClr val="000000"/>
                </a:solidFill>
                <a:latin typeface="Open Sans Light"/>
              </a:rPr>
              <a:t>Examples</a:t>
            </a:r>
          </a:p>
          <a:p>
            <a:pPr marL="824229" lvl="2">
              <a:lnSpc>
                <a:spcPts val="4759"/>
              </a:lnSpc>
            </a:pP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Demo</a:t>
            </a: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Excercise</a:t>
            </a:r>
          </a:p>
          <a:p>
            <a:pPr marL="881379" lvl="1" indent="-514350">
              <a:lnSpc>
                <a:spcPts val="4759"/>
              </a:lnSpc>
              <a:buFont typeface="+mj-lt"/>
              <a:buAutoNum type="arabicPeriod"/>
            </a:pPr>
            <a:r>
              <a:rPr lang="hr-HR" sz="3399" dirty="0">
                <a:solidFill>
                  <a:srgbClr val="3E489F"/>
                </a:solidFill>
                <a:latin typeface="Open Sans Light"/>
              </a:rPr>
              <a:t>Quizz</a:t>
            </a:r>
          </a:p>
        </p:txBody>
      </p:sp>
      <p:pic>
        <p:nvPicPr>
          <p:cNvPr id="5" name="Picture 4">
            <a:extLst>
              <a:ext uri="{FF2B5EF4-FFF2-40B4-BE49-F238E27FC236}">
                <a16:creationId xmlns:a16="http://schemas.microsoft.com/office/drawing/2014/main" id="{2802A25D-356D-4247-B455-8A111312E63C}"/>
              </a:ext>
            </a:extLst>
          </p:cNvPr>
          <p:cNvPicPr>
            <a:picLocks noChangeAspect="1"/>
          </p:cNvPicPr>
          <p:nvPr/>
        </p:nvPicPr>
        <p:blipFill>
          <a:blip r:embed="rId2"/>
          <a:stretch>
            <a:fillRect/>
          </a:stretch>
        </p:blipFill>
        <p:spPr>
          <a:xfrm>
            <a:off x="8763000" y="2147546"/>
            <a:ext cx="6972300" cy="5707164"/>
          </a:xfrm>
          <a:prstGeom prst="rect">
            <a:avLst/>
          </a:prstGeom>
        </p:spPr>
      </p:pic>
      <p:sp>
        <p:nvSpPr>
          <p:cNvPr id="6" name="Slide Number Placeholder 5">
            <a:extLst>
              <a:ext uri="{FF2B5EF4-FFF2-40B4-BE49-F238E27FC236}">
                <a16:creationId xmlns:a16="http://schemas.microsoft.com/office/drawing/2014/main" id="{21494207-0442-4E31-B9D8-E14510CAD96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35B-6DD8-4C70-BBE0-A4EACDCE5FD4}"/>
              </a:ext>
            </a:extLst>
          </p:cNvPr>
          <p:cNvSpPr>
            <a:spLocks noGrp="1"/>
          </p:cNvSpPr>
          <p:nvPr>
            <p:ph type="title"/>
          </p:nvPr>
        </p:nvSpPr>
        <p:spPr>
          <a:xfrm>
            <a:off x="741561" y="1234249"/>
            <a:ext cx="5258243" cy="2433481"/>
          </a:xfrm>
        </p:spPr>
        <p:txBody>
          <a:bodyPr vert="horz" lIns="137160" tIns="68580" rIns="137160" bIns="68580" rtlCol="0">
            <a:normAutofit fontScale="90000"/>
          </a:bodyPr>
          <a:lstStyle/>
          <a:p>
            <a:r>
              <a:rPr lang="en-US" sz="5199" dirty="0">
                <a:solidFill>
                  <a:srgbClr val="79942E"/>
                </a:solidFill>
                <a:latin typeface="Helveticish"/>
                <a:ea typeface="+mn-ea"/>
                <a:cs typeface="+mn-cs"/>
              </a:rPr>
              <a:t>How to </a:t>
            </a:r>
            <a:r>
              <a:rPr lang="en-US" sz="5199" dirty="0" err="1">
                <a:solidFill>
                  <a:srgbClr val="79942E"/>
                </a:solidFill>
                <a:latin typeface="Helveticish"/>
                <a:ea typeface="+mn-ea"/>
                <a:cs typeface="+mn-cs"/>
              </a:rPr>
              <a:t>to</a:t>
            </a:r>
            <a:r>
              <a:rPr lang="en-US" sz="5199" dirty="0">
                <a:solidFill>
                  <a:srgbClr val="79942E"/>
                </a:solidFill>
                <a:latin typeface="Helveticish"/>
                <a:ea typeface="+mn-ea"/>
                <a:cs typeface="+mn-cs"/>
              </a:rPr>
              <a:t> receive a message with JMS</a:t>
            </a:r>
            <a:endParaRPr lang="en-US" sz="41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BB20E0-76D3-4B09-86BD-05191B14A1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204473" y="1211389"/>
            <a:ext cx="6837636" cy="7859352"/>
          </a:xfrm>
          <a:prstGeom prst="rect">
            <a:avLst/>
          </a:prstGeom>
          <a:effectLst/>
        </p:spPr>
      </p:pic>
      <p:pic>
        <p:nvPicPr>
          <p:cNvPr id="8" name="Picture 7">
            <a:extLst>
              <a:ext uri="{FF2B5EF4-FFF2-40B4-BE49-F238E27FC236}">
                <a16:creationId xmlns:a16="http://schemas.microsoft.com/office/drawing/2014/main" id="{B2A26377-1023-4340-BA1A-688084DC3366}"/>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1A92B280-45BE-4D27-9F92-A30590305827}"/>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519859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BC8-A8AC-403C-815F-ABB7F66BF34F}"/>
              </a:ext>
            </a:extLst>
          </p:cNvPr>
          <p:cNvSpPr>
            <a:spLocks noGrp="1"/>
          </p:cNvSpPr>
          <p:nvPr>
            <p:ph type="title"/>
          </p:nvPr>
        </p:nvSpPr>
        <p:spPr>
          <a:xfrm>
            <a:off x="973393" y="943899"/>
            <a:ext cx="5258243" cy="2433481"/>
          </a:xfrm>
        </p:spPr>
        <p:txBody>
          <a:bodyPr>
            <a:normAutofit fontScale="90000"/>
          </a:bodyPr>
          <a:lstStyle/>
          <a:p>
            <a:r>
              <a:rPr lang="en-GB" sz="5199" dirty="0">
                <a:solidFill>
                  <a:srgbClr val="C72954"/>
                </a:solidFill>
                <a:latin typeface="Helveticish"/>
                <a:ea typeface="+mn-ea"/>
                <a:cs typeface="+mn-cs"/>
              </a:rPr>
              <a:t>Main Functionality - </a:t>
            </a:r>
            <a:r>
              <a:rPr lang="en-GB" sz="5199" dirty="0" err="1">
                <a:solidFill>
                  <a:srgbClr val="C72954"/>
                </a:solidFill>
                <a:latin typeface="Helveticish"/>
                <a:ea typeface="+mn-ea"/>
                <a:cs typeface="+mn-cs"/>
              </a:rPr>
              <a:t>ChatBoxController</a:t>
            </a:r>
            <a:endParaRPr lang="en-GB" sz="5199" dirty="0">
              <a:solidFill>
                <a:srgbClr val="C72954"/>
              </a:solidFill>
              <a:latin typeface="Helveticish"/>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5CAF7FAB-0B50-4181-ACEF-13757809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793" y="1315028"/>
            <a:ext cx="9028996" cy="7652074"/>
          </a:xfrm>
          <a:prstGeom prst="rect">
            <a:avLst/>
          </a:prstGeom>
          <a:effectLst/>
        </p:spPr>
      </p:pic>
      <p:pic>
        <p:nvPicPr>
          <p:cNvPr id="7" name="Picture 6">
            <a:extLst>
              <a:ext uri="{FF2B5EF4-FFF2-40B4-BE49-F238E27FC236}">
                <a16:creationId xmlns:a16="http://schemas.microsoft.com/office/drawing/2014/main" id="{029463A8-1EB0-4910-B8FF-F4EF9BA388BB}"/>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F32D72E4-50E9-4BCC-BBFD-31B45BAEBE13}"/>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827049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AE1-2DAD-4679-A98C-B24BCB9BF35D}"/>
              </a:ext>
            </a:extLst>
          </p:cNvPr>
          <p:cNvSpPr>
            <a:spLocks noGrp="1"/>
          </p:cNvSpPr>
          <p:nvPr>
            <p:ph type="title"/>
          </p:nvPr>
        </p:nvSpPr>
        <p:spPr/>
        <p:txBody>
          <a:bodyPr>
            <a:normAutofit/>
          </a:bodyPr>
          <a:lstStyle/>
          <a:p>
            <a:r>
              <a:rPr lang="en-GB" sz="4700" dirty="0">
                <a:solidFill>
                  <a:srgbClr val="C72954"/>
                </a:solidFill>
                <a:latin typeface="Helveticish"/>
                <a:ea typeface="+mn-ea"/>
                <a:cs typeface="+mn-cs"/>
              </a:rPr>
              <a:t>Thread creation</a:t>
            </a:r>
          </a:p>
        </p:txBody>
      </p:sp>
      <p:pic>
        <p:nvPicPr>
          <p:cNvPr id="5" name="Content Placeholder 4">
            <a:extLst>
              <a:ext uri="{FF2B5EF4-FFF2-40B4-BE49-F238E27FC236}">
                <a16:creationId xmlns:a16="http://schemas.microsoft.com/office/drawing/2014/main" id="{AC6E6641-F4BD-434A-B28F-AC0E609BD62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300" y="3659424"/>
            <a:ext cx="15773400" cy="4685034"/>
          </a:xfrm>
        </p:spPr>
      </p:pic>
      <p:pic>
        <p:nvPicPr>
          <p:cNvPr id="4" name="Picture 3">
            <a:extLst>
              <a:ext uri="{FF2B5EF4-FFF2-40B4-BE49-F238E27FC236}">
                <a16:creationId xmlns:a16="http://schemas.microsoft.com/office/drawing/2014/main" id="{84B3FEFA-6C38-421A-A88C-3A07DB06B547}"/>
              </a:ext>
            </a:extLst>
          </p:cNvPr>
          <p:cNvPicPr>
            <a:picLocks noChangeAspect="1"/>
          </p:cNvPicPr>
          <p:nvPr/>
        </p:nvPicPr>
        <p:blipFill>
          <a:blip r:embed="rId4"/>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D3BE51A9-5CAF-420A-9680-D52BE512B614}"/>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851848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0A18-A917-4226-ADCE-32BE8CD530F6}"/>
              </a:ext>
            </a:extLst>
          </p:cNvPr>
          <p:cNvSpPr>
            <a:spLocks noGrp="1"/>
          </p:cNvSpPr>
          <p:nvPr>
            <p:ph type="title"/>
          </p:nvPr>
        </p:nvSpPr>
        <p:spPr/>
        <p:txBody>
          <a:bodyPr/>
          <a:lstStyle/>
          <a:p>
            <a:r>
              <a:rPr lang="en-GB" sz="4700" dirty="0">
                <a:solidFill>
                  <a:srgbClr val="C72954"/>
                </a:solidFill>
                <a:latin typeface="Helveticish"/>
                <a:ea typeface="+mn-ea"/>
                <a:cs typeface="+mn-cs"/>
              </a:rPr>
              <a:t>Exercises</a:t>
            </a:r>
            <a:r>
              <a:rPr lang="hr-HR" sz="4700" dirty="0">
                <a:solidFill>
                  <a:srgbClr val="C72954"/>
                </a:solidFill>
                <a:latin typeface="Helveticish"/>
                <a:ea typeface="+mn-ea"/>
                <a:cs typeface="+mn-cs"/>
              </a:rPr>
              <a:t>:</a:t>
            </a:r>
            <a:r>
              <a:rPr lang="en-GB" dirty="0"/>
              <a:t> </a:t>
            </a:r>
            <a:r>
              <a:rPr lang="en-GB" sz="4700" dirty="0">
                <a:solidFill>
                  <a:srgbClr val="C72954"/>
                </a:solidFill>
                <a:latin typeface="Helveticish"/>
                <a:ea typeface="+mn-ea"/>
                <a:cs typeface="+mn-cs"/>
              </a:rPr>
              <a:t>Implement the code</a:t>
            </a:r>
          </a:p>
        </p:txBody>
      </p:sp>
      <p:sp>
        <p:nvSpPr>
          <p:cNvPr id="3" name="Content Placeholder 2">
            <a:extLst>
              <a:ext uri="{FF2B5EF4-FFF2-40B4-BE49-F238E27FC236}">
                <a16:creationId xmlns:a16="http://schemas.microsoft.com/office/drawing/2014/main" id="{3B7D7FE3-38A1-4EF2-ADBD-B74A5F2F2788}"/>
              </a:ext>
            </a:extLst>
          </p:cNvPr>
          <p:cNvSpPr>
            <a:spLocks noGrp="1"/>
          </p:cNvSpPr>
          <p:nvPr>
            <p:ph idx="1"/>
          </p:nvPr>
        </p:nvSpPr>
        <p:spPr>
          <a:xfrm>
            <a:off x="1257300" y="2710446"/>
            <a:ext cx="15773400" cy="6527007"/>
          </a:xfrm>
        </p:spPr>
        <p:txBody>
          <a:bodyPr/>
          <a:lstStyle/>
          <a:p>
            <a:r>
              <a:rPr lang="en-GB" dirty="0"/>
              <a:t>Open the </a:t>
            </a:r>
            <a:r>
              <a:rPr lang="en-GB" b="1" dirty="0" err="1"/>
              <a:t>Chaty_Exercise</a:t>
            </a:r>
            <a:r>
              <a:rPr lang="en-GB" dirty="0"/>
              <a:t> project that exists in the git Repo</a:t>
            </a:r>
          </a:p>
          <a:p>
            <a:pPr lvl="1"/>
            <a:r>
              <a:rPr lang="en-GB" dirty="0"/>
              <a:t>1</a:t>
            </a:r>
            <a:r>
              <a:rPr lang="en-GB" baseline="30000" dirty="0"/>
              <a:t>st</a:t>
            </a:r>
            <a:r>
              <a:rPr lang="en-GB" dirty="0"/>
              <a:t> exercise open Class </a:t>
            </a:r>
            <a:r>
              <a:rPr lang="en-GB" b="1" i="1" dirty="0" err="1"/>
              <a:t>ActiveMQService</a:t>
            </a:r>
            <a:r>
              <a:rPr lang="en-GB" dirty="0"/>
              <a:t> and follow the instructions</a:t>
            </a:r>
          </a:p>
          <a:p>
            <a:pPr lvl="1"/>
            <a:r>
              <a:rPr lang="en-GB" dirty="0"/>
              <a:t>2</a:t>
            </a:r>
            <a:r>
              <a:rPr lang="en-GB" baseline="30000" dirty="0"/>
              <a:t>nd</a:t>
            </a:r>
            <a:r>
              <a:rPr lang="en-GB" dirty="0"/>
              <a:t> exercise open the </a:t>
            </a:r>
            <a:r>
              <a:rPr lang="en-GB" b="1" i="1" dirty="0" err="1"/>
              <a:t>ChatBoxController</a:t>
            </a:r>
            <a:r>
              <a:rPr lang="en-GB" b="1" i="1" dirty="0"/>
              <a:t> – line 143</a:t>
            </a:r>
            <a:r>
              <a:rPr lang="en-GB" dirty="0"/>
              <a:t> and follow the instructions</a:t>
            </a:r>
          </a:p>
          <a:p>
            <a:pPr lvl="1"/>
            <a:r>
              <a:rPr lang="en-GB" dirty="0"/>
              <a:t>3</a:t>
            </a:r>
            <a:r>
              <a:rPr lang="en-GB" baseline="30000" dirty="0"/>
              <a:t>rd</a:t>
            </a:r>
            <a:r>
              <a:rPr lang="en-GB" dirty="0"/>
              <a:t> exercise open the </a:t>
            </a:r>
            <a:r>
              <a:rPr lang="en-GB" b="1" i="1" dirty="0" err="1"/>
              <a:t>ChatUpdaterRunnable</a:t>
            </a:r>
            <a:r>
              <a:rPr lang="en-GB" b="1" dirty="0"/>
              <a:t> </a:t>
            </a:r>
            <a:r>
              <a:rPr lang="en-GB" dirty="0"/>
              <a:t>and follow the instructions</a:t>
            </a:r>
          </a:p>
          <a:p>
            <a:pPr marL="685800" lvl="1" indent="0">
              <a:buNone/>
            </a:pPr>
            <a:endParaRPr lang="en-GB" dirty="0"/>
          </a:p>
          <a:p>
            <a:pPr marL="685800" lvl="1" indent="0">
              <a:buNone/>
            </a:pPr>
            <a:r>
              <a:rPr lang="en-GB" i="1" dirty="0"/>
              <a:t>User the smaller examples that were provided before, your partner and don’t be afraid to ask questions</a:t>
            </a:r>
          </a:p>
          <a:p>
            <a:endParaRPr lang="en-GB" dirty="0"/>
          </a:p>
        </p:txBody>
      </p:sp>
      <p:pic>
        <p:nvPicPr>
          <p:cNvPr id="4" name="Picture 3">
            <a:extLst>
              <a:ext uri="{FF2B5EF4-FFF2-40B4-BE49-F238E27FC236}">
                <a16:creationId xmlns:a16="http://schemas.microsoft.com/office/drawing/2014/main" id="{43ECC8CB-3CD9-46C3-9790-195A39632016}"/>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523AE476-CBE1-4E71-B978-A2FC0A11B7EC}"/>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466411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D7BD-02FA-4DDD-A14F-D35A33D0369C}"/>
              </a:ext>
            </a:extLst>
          </p:cNvPr>
          <p:cNvSpPr>
            <a:spLocks noGrp="1"/>
          </p:cNvSpPr>
          <p:nvPr>
            <p:ph type="title"/>
          </p:nvPr>
        </p:nvSpPr>
        <p:spPr>
          <a:xfrm>
            <a:off x="946404" y="959280"/>
            <a:ext cx="5143500" cy="2578608"/>
          </a:xfrm>
        </p:spPr>
        <p:txBody>
          <a:bodyPr vert="horz" lIns="137160" tIns="68580" rIns="137160" bIns="68580" rtlCol="0" anchor="b">
            <a:normAutofit/>
          </a:bodyPr>
          <a:lstStyle/>
          <a:p>
            <a:r>
              <a:rPr lang="en-US" sz="5199" dirty="0">
                <a:solidFill>
                  <a:srgbClr val="79942E"/>
                </a:solidFill>
                <a:latin typeface="Helveticish"/>
                <a:ea typeface="+mn-ea"/>
                <a:cs typeface="+mn-cs"/>
              </a:rPr>
              <a:t>Request and Reply</a:t>
            </a:r>
          </a:p>
        </p:txBody>
      </p:sp>
      <p:sp>
        <p:nvSpPr>
          <p:cNvPr id="16" name="Content Placeholder 15">
            <a:extLst>
              <a:ext uri="{FF2B5EF4-FFF2-40B4-BE49-F238E27FC236}">
                <a16:creationId xmlns:a16="http://schemas.microsoft.com/office/drawing/2014/main" id="{C6EF9DF9-304C-4B0E-B284-5D4CE0A2DAD1}"/>
              </a:ext>
            </a:extLst>
          </p:cNvPr>
          <p:cNvSpPr>
            <a:spLocks noGrp="1"/>
          </p:cNvSpPr>
          <p:nvPr>
            <p:ph idx="1"/>
          </p:nvPr>
        </p:nvSpPr>
        <p:spPr>
          <a:xfrm>
            <a:off x="946404" y="4210812"/>
            <a:ext cx="5143500" cy="5116068"/>
          </a:xfrm>
        </p:spPr>
        <p:txBody>
          <a:bodyPr anchor="t">
            <a:normAutofit/>
          </a:bodyPr>
          <a:lstStyle/>
          <a:p>
            <a:r>
              <a:rPr lang="en-US" sz="3600" dirty="0">
                <a:latin typeface="+mj-lt"/>
                <a:ea typeface="+mj-ea"/>
                <a:cs typeface="+mj-cs"/>
              </a:rPr>
              <a:t>Messaging Pattern</a:t>
            </a:r>
          </a:p>
          <a:p>
            <a:r>
              <a:rPr lang="en-US" sz="3600" dirty="0">
                <a:latin typeface="+mj-lt"/>
                <a:ea typeface="+mj-ea"/>
                <a:cs typeface="+mj-cs"/>
              </a:rPr>
              <a:t>Really good for decentralized applications</a:t>
            </a:r>
            <a:endParaRPr lang="en-US" sz="3300" dirty="0"/>
          </a:p>
        </p:txBody>
      </p:sp>
      <p:pic>
        <p:nvPicPr>
          <p:cNvPr id="5" name="Content Placeholder 4" descr="Diagram&#10;&#10;Description automatically generated">
            <a:extLst>
              <a:ext uri="{FF2B5EF4-FFF2-40B4-BE49-F238E27FC236}">
                <a16:creationId xmlns:a16="http://schemas.microsoft.com/office/drawing/2014/main" id="{D9D7105C-E856-4741-8D40-119E04ED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44" y="2645216"/>
            <a:ext cx="10355580" cy="4996568"/>
          </a:xfrm>
          <a:prstGeom prst="rect">
            <a:avLst/>
          </a:prstGeom>
        </p:spPr>
      </p:pic>
      <p:sp>
        <p:nvSpPr>
          <p:cNvPr id="6" name="TextBox 5">
            <a:extLst>
              <a:ext uri="{FF2B5EF4-FFF2-40B4-BE49-F238E27FC236}">
                <a16:creationId xmlns:a16="http://schemas.microsoft.com/office/drawing/2014/main" id="{C00564E9-BA6F-4303-86B5-681F3D86218B}"/>
              </a:ext>
            </a:extLst>
          </p:cNvPr>
          <p:cNvSpPr txBox="1"/>
          <p:nvPr/>
        </p:nvSpPr>
        <p:spPr>
          <a:xfrm>
            <a:off x="12409715" y="9326880"/>
            <a:ext cx="5878286" cy="507831"/>
          </a:xfrm>
          <a:prstGeom prst="rect">
            <a:avLst/>
          </a:prstGeom>
          <a:noFill/>
        </p:spPr>
        <p:txBody>
          <a:bodyPr wrap="square" rtlCol="0">
            <a:spAutoFit/>
          </a:bodyPr>
          <a:lstStyle/>
          <a:p>
            <a:r>
              <a:rPr lang="en-GB" sz="2700" dirty="0"/>
              <a:t>Source: </a:t>
            </a:r>
            <a:r>
              <a:rPr lang="en-GB" sz="2700" dirty="0">
                <a:hlinkClick r:id="rId4"/>
              </a:rPr>
              <a:t>Enterprise Integration Patterns</a:t>
            </a:r>
            <a:endParaRPr lang="en-GB" sz="2700" dirty="0"/>
          </a:p>
        </p:txBody>
      </p:sp>
      <p:pic>
        <p:nvPicPr>
          <p:cNvPr id="8" name="Picture 7">
            <a:extLst>
              <a:ext uri="{FF2B5EF4-FFF2-40B4-BE49-F238E27FC236}">
                <a16:creationId xmlns:a16="http://schemas.microsoft.com/office/drawing/2014/main" id="{22C0FAAA-B318-450C-BAAA-FFBB9AA8E477}"/>
              </a:ext>
            </a:extLst>
          </p:cNvPr>
          <p:cNvPicPr>
            <a:picLocks noChangeAspect="1"/>
          </p:cNvPicPr>
          <p:nvPr/>
        </p:nvPicPr>
        <p:blipFill>
          <a:blip r:embed="rId5"/>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A7453E5C-0F68-4A29-92E4-4314917B8FCD}"/>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163713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FCBB-5F96-4436-B97D-E0449C7FEF0D}"/>
              </a:ext>
            </a:extLst>
          </p:cNvPr>
          <p:cNvSpPr>
            <a:spLocks noGrp="1"/>
          </p:cNvSpPr>
          <p:nvPr>
            <p:ph type="title"/>
          </p:nvPr>
        </p:nvSpPr>
        <p:spPr/>
        <p:txBody>
          <a:bodyPr/>
          <a:lstStyle/>
          <a:p>
            <a:r>
              <a:rPr lang="en-GB" dirty="0">
                <a:solidFill>
                  <a:srgbClr val="3E489F"/>
                </a:solidFill>
              </a:rPr>
              <a:t>Future of ActiveMQ</a:t>
            </a:r>
          </a:p>
        </p:txBody>
      </p:sp>
      <p:sp>
        <p:nvSpPr>
          <p:cNvPr id="3" name="Content Placeholder 2">
            <a:extLst>
              <a:ext uri="{FF2B5EF4-FFF2-40B4-BE49-F238E27FC236}">
                <a16:creationId xmlns:a16="http://schemas.microsoft.com/office/drawing/2014/main" id="{B282AD2E-2AB3-400F-A4F2-3B2E17E02278}"/>
              </a:ext>
            </a:extLst>
          </p:cNvPr>
          <p:cNvSpPr>
            <a:spLocks noGrp="1"/>
          </p:cNvSpPr>
          <p:nvPr>
            <p:ph idx="1"/>
          </p:nvPr>
        </p:nvSpPr>
        <p:spPr/>
        <p:txBody>
          <a:bodyPr>
            <a:normAutofit/>
          </a:bodyPr>
          <a:lstStyle/>
          <a:p>
            <a:r>
              <a:rPr lang="en-GB" dirty="0"/>
              <a:t>Current ActiveMQ 5.X </a:t>
            </a:r>
          </a:p>
          <a:p>
            <a:r>
              <a:rPr lang="en-GB" dirty="0"/>
              <a:t>Will be replaced by ActiveMQ Artemis </a:t>
            </a:r>
            <a:r>
              <a:rPr lang="en-GB" dirty="0">
                <a:sym typeface="Wingdings" panose="05000000000000000000" pitchFamily="2" charset="2"/>
              </a:rPr>
              <a:t> ActiveMQ 6.X</a:t>
            </a:r>
          </a:p>
          <a:p>
            <a:r>
              <a:rPr lang="en-GB" dirty="0"/>
              <a:t>ActiveMQ Artemis has more potential</a:t>
            </a:r>
          </a:p>
          <a:p>
            <a:endParaRPr lang="en-GB" dirty="0"/>
          </a:p>
          <a:p>
            <a:endParaRPr lang="en-GB" dirty="0"/>
          </a:p>
          <a:p>
            <a:pPr marL="0" indent="0">
              <a:buNone/>
            </a:pPr>
            <a:endParaRPr lang="en-GB" dirty="0"/>
          </a:p>
          <a:p>
            <a:pPr marL="0" indent="0">
              <a:buNone/>
            </a:pPr>
            <a:endParaRPr lang="en-GB" dirty="0"/>
          </a:p>
          <a:p>
            <a:pPr marL="0" indent="0">
              <a:buNone/>
            </a:pPr>
            <a:r>
              <a:rPr lang="en-GB" sz="1800" dirty="0"/>
              <a:t>									source: </a:t>
            </a:r>
            <a:r>
              <a:rPr lang="en-GB" sz="1800" dirty="0">
                <a:hlinkClick r:id="rId2"/>
              </a:rPr>
              <a:t>activemq.apache.org</a:t>
            </a:r>
            <a:endParaRPr lang="en-GB" sz="1800" dirty="0"/>
          </a:p>
        </p:txBody>
      </p:sp>
      <p:pic>
        <p:nvPicPr>
          <p:cNvPr id="4" name="Picture 3">
            <a:extLst>
              <a:ext uri="{FF2B5EF4-FFF2-40B4-BE49-F238E27FC236}">
                <a16:creationId xmlns:a16="http://schemas.microsoft.com/office/drawing/2014/main" id="{EBD1FBFF-4D5C-4E76-BDCA-C8A4C8862180}"/>
              </a:ext>
            </a:extLst>
          </p:cNvPr>
          <p:cNvPicPr>
            <a:picLocks noChangeAspect="1"/>
          </p:cNvPicPr>
          <p:nvPr/>
        </p:nvPicPr>
        <p:blipFill>
          <a:blip r:embed="rId3"/>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B47CBF2C-3033-4EE7-BFC4-F5DE01672133}"/>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621271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information</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5619C8-39D6-4F6D-B273-019A2051FFE1}"/>
              </a:ext>
            </a:extLst>
          </p:cNvPr>
          <p:cNvSpPr txBox="1"/>
          <p:nvPr/>
        </p:nvSpPr>
        <p:spPr>
          <a:xfrm>
            <a:off x="762000" y="5554622"/>
            <a:ext cx="11662012" cy="2184701"/>
          </a:xfrm>
          <a:prstGeom prst="rect">
            <a:avLst/>
          </a:prstGeom>
          <a:noFill/>
        </p:spPr>
        <p:txBody>
          <a:bodyPr wrap="square">
            <a:spAutoFit/>
          </a:bodyPr>
          <a:lstStyle/>
          <a:p>
            <a:pPr marL="285750" indent="-285750">
              <a:buFont typeface="Arial" panose="020B0604020202020204" pitchFamily="34" charset="0"/>
              <a:buChar char="•"/>
            </a:pPr>
            <a:r>
              <a:rPr lang="en-GB" sz="3399" dirty="0">
                <a:solidFill>
                  <a:srgbClr val="000000"/>
                </a:solidFill>
                <a:latin typeface="Helveticish"/>
              </a:rPr>
              <a:t>All inclusive ActiveMQ book: </a:t>
            </a:r>
            <a:r>
              <a:rPr lang="en-GB" sz="3399" dirty="0">
                <a:solidFill>
                  <a:srgbClr val="000000"/>
                </a:solidFill>
                <a:latin typeface="Helveticish"/>
                <a:hlinkClick r:id="rId4">
                  <a:extLst>
                    <a:ext uri="{A12FA001-AC4F-418D-AE19-62706E023703}">
                      <ahyp:hlinkClr xmlns:ahyp="http://schemas.microsoft.com/office/drawing/2018/hyperlinkcolor" val="tx"/>
                    </a:ext>
                  </a:extLst>
                </a:hlinkClick>
              </a:rPr>
              <a:t>ActiveMQ in Action</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to Scale ActiveMQ: </a:t>
            </a:r>
            <a:r>
              <a:rPr lang="en-GB" sz="3399" dirty="0">
                <a:solidFill>
                  <a:srgbClr val="000000"/>
                </a:solidFill>
                <a:latin typeface="Helveticish"/>
                <a:hlinkClick r:id="rId5">
                  <a:extLst>
                    <a:ext uri="{A12FA001-AC4F-418D-AE19-62706E023703}">
                      <ahyp:hlinkClr xmlns:ahyp="http://schemas.microsoft.com/office/drawing/2018/hyperlinkcolor" val="tx"/>
                    </a:ext>
                  </a:extLst>
                </a:hlinkClick>
              </a:rPr>
              <a:t>SlideShare</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Supported Protocols: </a:t>
            </a:r>
            <a:r>
              <a:rPr lang="en-GB" sz="3399" dirty="0">
                <a:solidFill>
                  <a:srgbClr val="000000"/>
                </a:solidFill>
                <a:latin typeface="Helveticish"/>
                <a:hlinkClick r:id="rId6">
                  <a:extLst>
                    <a:ext uri="{A12FA001-AC4F-418D-AE19-62706E023703}">
                      <ahyp:hlinkClr xmlns:ahyp="http://schemas.microsoft.com/office/drawing/2018/hyperlinkcolor" val="tx"/>
                    </a:ext>
                  </a:extLst>
                </a:hlinkClick>
              </a:rPr>
              <a:t>Protocols</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vs RabbitMQ: </a:t>
            </a:r>
            <a:r>
              <a:rPr lang="en-GB" sz="3399" dirty="0" err="1">
                <a:latin typeface="Helveticish"/>
                <a:hlinkClick r:id="rId7">
                  <a:extLst>
                    <a:ext uri="{A12FA001-AC4F-418D-AE19-62706E023703}">
                      <ahyp:hlinkClr xmlns:ahyp="http://schemas.microsoft.com/office/drawing/2018/hyperlinkcolor" val="tx"/>
                    </a:ext>
                  </a:extLst>
                </a:hlinkClick>
              </a:rPr>
              <a:t>OpenLogic</a:t>
            </a:r>
            <a:endParaRPr lang="en-GB" sz="3399" dirty="0">
              <a:latin typeface="Helveticish"/>
            </a:endParaRPr>
          </a:p>
        </p:txBody>
      </p:sp>
      <p:sp>
        <p:nvSpPr>
          <p:cNvPr id="6" name="Slide Number Placeholder 5">
            <a:extLst>
              <a:ext uri="{FF2B5EF4-FFF2-40B4-BE49-F238E27FC236}">
                <a16:creationId xmlns:a16="http://schemas.microsoft.com/office/drawing/2014/main" id="{76DEE4CB-6C83-448D-BA07-CC22CCC64658}"/>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C54C17-0617-4E56-9374-BBCF293358A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0" name="TextBox 9">
            <a:extLst>
              <a:ext uri="{FF2B5EF4-FFF2-40B4-BE49-F238E27FC236}">
                <a16:creationId xmlns:a16="http://schemas.microsoft.com/office/drawing/2014/main" id="{5600C4CB-F970-45D5-97C9-C8748F6C6F97}"/>
              </a:ext>
            </a:extLst>
          </p:cNvPr>
          <p:cNvSpPr txBox="1"/>
          <p:nvPr/>
        </p:nvSpPr>
        <p:spPr>
          <a:xfrm>
            <a:off x="7795698" y="9496896"/>
            <a:ext cx="9170504" cy="369332"/>
          </a:xfrm>
          <a:prstGeom prst="rect">
            <a:avLst/>
          </a:prstGeom>
          <a:noFill/>
        </p:spPr>
        <p:txBody>
          <a:bodyPr wrap="square">
            <a:spAutoFit/>
          </a:bodyPr>
          <a:lstStyle/>
          <a:p>
            <a:r>
              <a:rPr lang="en-GB" i="1" dirty="0"/>
              <a:t>https://www.oreilly.com/library/view/enterprise-service-bus/0596006756/ch05.html</a:t>
            </a:r>
          </a:p>
        </p:txBody>
      </p:sp>
      <p:sp>
        <p:nvSpPr>
          <p:cNvPr id="5" name="Slide Number Placeholder 4">
            <a:extLst>
              <a:ext uri="{FF2B5EF4-FFF2-40B4-BE49-F238E27FC236}">
                <a16:creationId xmlns:a16="http://schemas.microsoft.com/office/drawing/2014/main" id="{14D89015-570F-49B1-8C06-7F884BF819C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2" name="Slide Number Placeholder 11">
            <a:extLst>
              <a:ext uri="{FF2B5EF4-FFF2-40B4-BE49-F238E27FC236}">
                <a16:creationId xmlns:a16="http://schemas.microsoft.com/office/drawing/2014/main" id="{B9A9F403-8B1B-4DCB-ACA5-A9B620C004C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
        <p:nvSpPr>
          <p:cNvPr id="8" name="Slide Number Placeholder 7">
            <a:extLst>
              <a:ext uri="{FF2B5EF4-FFF2-40B4-BE49-F238E27FC236}">
                <a16:creationId xmlns:a16="http://schemas.microsoft.com/office/drawing/2014/main" id="{CB96FD23-8187-4914-9C3A-B1EA93509698}"/>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6" name="Slide Number Placeholder 5">
            <a:extLst>
              <a:ext uri="{FF2B5EF4-FFF2-40B4-BE49-F238E27FC236}">
                <a16:creationId xmlns:a16="http://schemas.microsoft.com/office/drawing/2014/main" id="{17C60F6F-6A74-46A8-A621-1640D8F164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b="8371"/>
          <a:stretch/>
        </p:blipFill>
        <p:spPr>
          <a:xfrm>
            <a:off x="3626979" y="2928409"/>
            <a:ext cx="11034042" cy="549169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7" name="Slide Number Placeholder 6">
            <a:extLst>
              <a:ext uri="{FF2B5EF4-FFF2-40B4-BE49-F238E27FC236}">
                <a16:creationId xmlns:a16="http://schemas.microsoft.com/office/drawing/2014/main" id="{7C22C12B-498D-4A9B-9026-40EAF764C2A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7" name="Slide Number Placeholder 6">
            <a:extLst>
              <a:ext uri="{FF2B5EF4-FFF2-40B4-BE49-F238E27FC236}">
                <a16:creationId xmlns:a16="http://schemas.microsoft.com/office/drawing/2014/main" id="{241F1A33-4A18-4839-A5C7-C97B4ABBAE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2036</Words>
  <Application>Microsoft Office PowerPoint</Application>
  <PresentationFormat>Custom</PresentationFormat>
  <Paragraphs>287</Paragraphs>
  <Slides>37</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Arial</vt:lpstr>
      <vt:lpstr>Arimo</vt:lpstr>
      <vt:lpstr>Calibri Light</vt:lpstr>
      <vt:lpstr>Open Sans Light</vt:lpstr>
      <vt:lpstr>Helveticish</vt:lpstr>
      <vt:lpstr>Calibri</vt:lpstr>
      <vt:lpstr>Open Sans Light Italics</vt:lpstr>
      <vt:lpstr>Open Sans Light Bold</vt:lpstr>
      <vt:lpstr>-apple-system</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a message is Acknowledged?</vt:lpstr>
      <vt:lpstr>How to to receive a message with JMS</vt:lpstr>
      <vt:lpstr>Main Functionality - ChatBoxController</vt:lpstr>
      <vt:lpstr>Thread creation</vt:lpstr>
      <vt:lpstr>Exercises: Implement the code</vt:lpstr>
      <vt:lpstr>Request and Reply</vt:lpstr>
      <vt:lpstr>Future of ActiveMQ</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Alatas,Fotis F.</cp:lastModifiedBy>
  <cp:revision>8</cp:revision>
  <dcterms:created xsi:type="dcterms:W3CDTF">2006-08-16T00:00:00Z</dcterms:created>
  <dcterms:modified xsi:type="dcterms:W3CDTF">2021-11-30T09:52:03Z</dcterms:modified>
  <dc:identifier>DAEqqB2IYvg</dc:identifier>
</cp:coreProperties>
</file>